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Default Extension="wav" ContentType="audio/wav"/>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commentAuthors.xml" ContentType="application/vnd.openxmlformats-officedocument.presentationml.commentAuthor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9144000" cy="6858000" type="screen4x3"/>
  <p:notesSz cx="6858000" cy="9144000"/>
  <p:custShowLst>
    <p:custShow name="Custom Show 1" id="0">
      <p:sldLst>
        <p:sld r:id="rId2"/>
        <p:sld r:id="rId3"/>
        <p:sld r:id="rId4"/>
        <p:sld r:id="rId5"/>
        <p:sld r:id="rId6"/>
        <p:sld r:id="rId7"/>
        <p:sld r:id="rId8"/>
        <p:sld r:id="rId9"/>
        <p:sld r:id="rId10"/>
        <p:sld r:id="rId11"/>
        <p:sld r:id="rId12"/>
        <p:sld r:id="rId13"/>
        <p:sld r:id="rId14"/>
        <p:sld r:id="rId15"/>
        <p:sld r:id="rId16"/>
      </p:sldLst>
    </p:custShow>
  </p:custShow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ngelina estevene" initials="ae" lastIdx="0" clrIdx="0"/>
</p:cmAuthorLst>
</file>

<file path=ppt/presProps.xml><?xml version="1.0" encoding="utf-8"?>
<p:presentationPr xmlns:a="http://schemas.openxmlformats.org/drawingml/2006/main" xmlns:r="http://schemas.openxmlformats.org/officeDocument/2006/relationships" xmlns:p="http://schemas.openxmlformats.org/presentationml/2006/main">
  <p:showPr useTimings="0">
    <p:browse/>
    <p:sldAll/>
    <p:penClr>
      <a:srgbClr val="FF0000"/>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0"/>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588" autoAdjust="0"/>
    <p:restoredTop sz="94671" autoAdjust="0"/>
  </p:normalViewPr>
  <p:slideViewPr>
    <p:cSldViewPr>
      <p:cViewPr>
        <p:scale>
          <a:sx n="74" d="100"/>
          <a:sy n="74" d="100"/>
        </p:scale>
        <p:origin x="-396" y="-510"/>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FA93583-88C4-4553-9338-B74762C93248}" type="datetimeFigureOut">
              <a:rPr lang="en-US" smtClean="0"/>
              <a:pPr/>
              <a:t>5/3/2013</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5BD16AC-B5E0-45B7-AF53-2C20D8E6B469}" type="slidenum">
              <a:rPr lang="en-US" smtClean="0"/>
              <a:pPr/>
              <a:t>‹#›</a:t>
            </a:fld>
            <a:endParaRPr lang="en-US" dirty="0"/>
          </a:p>
        </p:txBody>
      </p:sp>
    </p:spTree>
    <p:extLst>
      <p:ext uri="{BB962C8B-B14F-4D97-AF65-F5344CB8AC3E}">
        <p14:creationId xmlns:p14="http://schemas.microsoft.com/office/powerpoint/2010/main" xmlns="" val="27715609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en-US" smtClean="0"/>
              <a:t>Click to edit Master title style</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fld id="{767FBEB9-DB14-4681-9077-F27B5B547282}" type="datetimeFigureOut">
              <a:rPr lang="en-US" smtClean="0"/>
              <a:pPr/>
              <a:t>5/3/2013</a:t>
            </a:fld>
            <a:endParaRPr lang="en-US" dirty="0"/>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en-US" dirty="0"/>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fld id="{6DBE9520-7C0E-43BC-BD1D-94D8678FA9C8}" type="slidenum">
              <a:rPr lang="en-US" smtClean="0"/>
              <a:pPr/>
              <a:t>‹#›</a:t>
            </a:fld>
            <a:endParaRPr lang="en-US" dirty="0"/>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67FBEB9-DB14-4681-9077-F27B5B547282}" type="datetimeFigureOut">
              <a:rPr lang="en-US" smtClean="0"/>
              <a:pPr/>
              <a:t>5/3/2013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BE9520-7C0E-43BC-BD1D-94D8678FA9C8}"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67FBEB9-DB14-4681-9077-F27B5B547282}" type="datetimeFigureOut">
              <a:rPr lang="en-US" smtClean="0"/>
              <a:pPr/>
              <a:t>5/3/2013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BE9520-7C0E-43BC-BD1D-94D8678FA9C8}"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767FBEB9-DB14-4681-9077-F27B5B547282}" type="datetimeFigureOut">
              <a:rPr lang="en-US" smtClean="0"/>
              <a:pPr/>
              <a:t>5/3/2013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BE9520-7C0E-43BC-BD1D-94D8678FA9C8}" type="slidenum">
              <a:rPr lang="en-US" smtClean="0"/>
              <a:pPr/>
              <a:t>‹#›</a:t>
            </a:fld>
            <a:endParaRPr lang="en-US" dirty="0"/>
          </a:p>
        </p:txBody>
      </p:sp>
      <p:sp>
        <p:nvSpPr>
          <p:cNvPr id="9" name="Content Placeholder 8"/>
          <p:cNvSpPr>
            <a:spLocks noGrp="1"/>
          </p:cNvSpPr>
          <p:nvPr>
            <p:ph sz="quarter" idx="13"/>
          </p:nvPr>
        </p:nvSpPr>
        <p:spPr>
          <a:xfrm>
            <a:off x="1042416" y="2313432"/>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767FBEB9-DB14-4681-9077-F27B5B547282}" type="datetimeFigureOut">
              <a:rPr lang="en-US" smtClean="0"/>
              <a:pPr/>
              <a:t>5/3/2013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BE9520-7C0E-43BC-BD1D-94D8678FA9C8}"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67FBEB9-DB14-4681-9077-F27B5B547282}" type="datetimeFigureOut">
              <a:rPr lang="en-US" smtClean="0"/>
              <a:pPr/>
              <a:t>5/3/2013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BE9520-7C0E-43BC-BD1D-94D8678FA9C8}"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67FBEB9-DB14-4681-9077-F27B5B547282}" type="datetimeFigureOut">
              <a:rPr lang="en-US" smtClean="0"/>
              <a:pPr/>
              <a:t>5/3/2013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BE9520-7C0E-43BC-BD1D-94D8678FA9C8}"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Date Placeholder 4"/>
          <p:cNvSpPr>
            <a:spLocks noGrp="1"/>
          </p:cNvSpPr>
          <p:nvPr>
            <p:ph type="dt" sz="half" idx="10"/>
          </p:nvPr>
        </p:nvSpPr>
        <p:spPr/>
        <p:txBody>
          <a:bodyPr/>
          <a:lstStyle/>
          <a:p>
            <a:fld id="{767FBEB9-DB14-4681-9077-F27B5B547282}" type="datetimeFigureOut">
              <a:rPr lang="en-US" smtClean="0"/>
              <a:pPr/>
              <a:t>5/3/2013</a:t>
            </a:fld>
            <a:endParaRPr lang="en-US" dirty="0"/>
          </a:p>
        </p:txBody>
      </p:sp>
      <p:sp>
        <p:nvSpPr>
          <p:cNvPr id="7" name="Slide Number Placeholder 6"/>
          <p:cNvSpPr>
            <a:spLocks noGrp="1"/>
          </p:cNvSpPr>
          <p:nvPr>
            <p:ph type="sldNum" sz="quarter" idx="12"/>
          </p:nvPr>
        </p:nvSpPr>
        <p:spPr/>
        <p:txBody>
          <a:bodyPr/>
          <a:lstStyle/>
          <a:p>
            <a:fld id="{6DBE9520-7C0E-43BC-BD1D-94D8678FA9C8}" type="slidenum">
              <a:rPr lang="en-US" smtClean="0"/>
              <a:pPr/>
              <a:t>‹#›</a:t>
            </a:fld>
            <a:endParaRPr lang="en-US" dirty="0"/>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dirty="0"/>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en-US" smtClean="0"/>
              <a:t>Click to edit Master title style</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en-US" smtClean="0"/>
              <a:t>Click to edit Master title style</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67FBEB9-DB14-4681-9077-F27B5B547282}" type="datetimeFigureOut">
              <a:rPr lang="en-US" smtClean="0"/>
              <a:pPr/>
              <a:t>5/3/2013</a:t>
            </a:fld>
            <a:endParaRPr lang="en-US" dirty="0"/>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dirty="0"/>
          </a:p>
        </p:txBody>
      </p:sp>
      <p:sp>
        <p:nvSpPr>
          <p:cNvPr id="7" name="Slide Number Placeholder 6"/>
          <p:cNvSpPr>
            <a:spLocks noGrp="1"/>
          </p:cNvSpPr>
          <p:nvPr>
            <p:ph type="sldNum" sz="quarter" idx="12"/>
          </p:nvPr>
        </p:nvSpPr>
        <p:spPr/>
        <p:txBody>
          <a:bodyPr/>
          <a:lstStyle/>
          <a:p>
            <a:fld id="{6DBE9520-7C0E-43BC-BD1D-94D8678FA9C8}"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67FBEB9-DB14-4681-9077-F27B5B547282}" type="datetimeFigureOut">
              <a:rPr lang="en-US" smtClean="0"/>
              <a:pPr/>
              <a:t>5/3/2013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BE9520-7C0E-43BC-BD1D-94D8678FA9C8}"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en-US" smtClean="0"/>
              <a:t>Click to edit Master title style</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67FBEB9-DB14-4681-9077-F27B5B547282}" type="datetimeFigureOut">
              <a:rPr lang="en-US" smtClean="0"/>
              <a:pPr/>
              <a:t>5/3/2013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BE9520-7C0E-43BC-BD1D-94D8678FA9C8}"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fld id="{767FBEB9-DB14-4681-9077-F27B5B547282}" type="datetimeFigureOut">
              <a:rPr lang="en-US" smtClean="0"/>
              <a:pPr/>
              <a:t>5/3/2013</a:t>
            </a:fld>
            <a:endParaRPr lang="en-US" dirty="0"/>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lang="en-US" dirty="0"/>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fld id="{6DBE9520-7C0E-43BC-BD1D-94D8678FA9C8}"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media" Target="../media/media1.wav"/><Relationship Id="rId2" Type="http://schemas.openxmlformats.org/officeDocument/2006/relationships/slideLayout" Target="../slideLayouts/slideLayout1.xml"/><Relationship Id="rId1" Type="http://schemas.openxmlformats.org/officeDocument/2006/relationships/video" Target="NULL" TargetMode="Externa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youtu.be/m96lz_PhOIs" TargetMode="External"/><Relationship Id="rId2" Type="http://schemas.openxmlformats.org/officeDocument/2006/relationships/slideLayout" Target="../slideLayouts/slideLayout2.xml"/><Relationship Id="rId1" Type="http://schemas.openxmlformats.org/officeDocument/2006/relationships/video" Target="http://www.youtube.com/v/m96lz_PhOIs?hl=en_US&amp;version=3" TargetMode="Externa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MS910218912[1].wav">
            <a:hlinkClick r:id="" action="ppaction://media"/>
          </p:cNvPr>
          <p:cNvPicPr>
            <a:picLocks noChangeAspect="1"/>
          </p:cNvPicPr>
          <p:nvPr>
            <a:videoFile r:link="rId1"/>
            <p:extLst>
              <p:ext uri="{DAA4B4D4-6D71-4841-9C94-3DE7FCFB9230}">
                <p14:media xmlns:p14="http://schemas.microsoft.com/office/powerpoint/2010/main" xmlns="" r:embed="rId3">
                  <p14:trim st="2860.8756" end="4052.9075"/>
                </p14:media>
              </p:ext>
            </p:extLst>
          </p:nvPr>
        </p:nvPicPr>
        <p:blipFill>
          <a:blip r:embed="rId4" cstate="print"/>
          <a:stretch>
            <a:fillRect/>
          </a:stretch>
        </p:blipFill>
        <p:spPr>
          <a:xfrm>
            <a:off x="4267200" y="3124200"/>
            <a:ext cx="609600" cy="609600"/>
          </a:xfrm>
          <a:prstGeom prst="rect">
            <a:avLst/>
          </a:prstGeom>
        </p:spPr>
      </p:pic>
      <p:pic>
        <p:nvPicPr>
          <p:cNvPr id="1026" name="Picture 2"/>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4114800" y="-2286000"/>
            <a:ext cx="16256000" cy="11528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 name="Title 1"/>
          <p:cNvSpPr>
            <a:spLocks noGrp="1"/>
          </p:cNvSpPr>
          <p:nvPr>
            <p:ph type="ctrTitle"/>
          </p:nvPr>
        </p:nvSpPr>
        <p:spPr>
          <a:xfrm>
            <a:off x="2356522" y="1777124"/>
            <a:ext cx="4806278" cy="1956675"/>
          </a:xfrm>
        </p:spPr>
        <p:txBody>
          <a:bodyPr>
            <a:normAutofit/>
          </a:bodyPr>
          <a:lstStyle/>
          <a:p>
            <a:pPr algn="ctr"/>
            <a:r>
              <a:rPr lang="en-US" b="1" dirty="0" smtClean="0">
                <a:solidFill>
                  <a:schemeClr val="tx1"/>
                </a:solidFill>
              </a:rPr>
              <a:t>Keep Your </a:t>
            </a:r>
            <a:r>
              <a:rPr lang="en-US" b="1" dirty="0">
                <a:solidFill>
                  <a:schemeClr val="tx1"/>
                </a:solidFill>
              </a:rPr>
              <a:t>E</a:t>
            </a:r>
            <a:r>
              <a:rPr lang="en-US" b="1" dirty="0" smtClean="0">
                <a:solidFill>
                  <a:schemeClr val="tx1"/>
                </a:solidFill>
              </a:rPr>
              <a:t>ye On The…Hotdog???</a:t>
            </a:r>
            <a:endParaRPr lang="en-US" b="1" dirty="0">
              <a:solidFill>
                <a:schemeClr val="tx1"/>
              </a:solidFill>
            </a:endParaRPr>
          </a:p>
        </p:txBody>
      </p:sp>
      <p:pic>
        <p:nvPicPr>
          <p:cNvPr id="1027" name="Picture 3" descr="C:\Users\Angelina Estevene\AppData\Local\Microsoft\Windows\Temporary Internet Files\Content.IE5\XAYUL38E\MP900314020[1].jpg"/>
          <p:cNvPicPr>
            <a:picLocks noChangeAspect="1" noChangeArrowheads="1"/>
          </p:cNvPicPr>
          <p:nvPr/>
        </p:nvPicPr>
        <p:blipFill rotWithShape="1">
          <a:blip r:embed="rId6" cstate="print">
            <a:extLst>
              <a:ext uri="{28A0092B-C50C-407E-A947-70E740481C1C}">
                <a14:useLocalDpi xmlns:a14="http://schemas.microsoft.com/office/drawing/2010/main" xmlns="" val="0"/>
              </a:ext>
            </a:extLst>
          </a:blip>
          <a:srcRect l="29919" t="22339" r="26890" b="16028"/>
          <a:stretch/>
        </p:blipFill>
        <p:spPr bwMode="auto">
          <a:xfrm rot="7661062">
            <a:off x="489012" y="131382"/>
            <a:ext cx="729937" cy="1594337"/>
          </a:xfrm>
          <a:prstGeom prst="rect">
            <a:avLst/>
          </a:prstGeom>
          <a:ln>
            <a:noFill/>
          </a:ln>
          <a:effectLst>
            <a:softEdge rad="112500"/>
          </a:effectLst>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736935811"/>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withEffect">
                                  <p:stCondLst>
                                    <p:cond delay="2000"/>
                                  </p:stCondLst>
                                  <p:childTnLst>
                                    <p:set>
                                      <p:cBhvr>
                                        <p:cTn id="6" dur="1" fill="hold">
                                          <p:stCondLst>
                                            <p:cond delay="0"/>
                                          </p:stCondLst>
                                        </p:cTn>
                                        <p:tgtEl>
                                          <p:spTgt spid="1027"/>
                                        </p:tgtEl>
                                        <p:attrNameLst>
                                          <p:attrName>style.visibility</p:attrName>
                                        </p:attrNameLst>
                                      </p:cBhvr>
                                      <p:to>
                                        <p:strVal val="visible"/>
                                      </p:to>
                                    </p:set>
                                    <p:anim calcmode="lin" valueType="num">
                                      <p:cBhvr additive="base">
                                        <p:cTn id="7" dur="500" fill="hold"/>
                                        <p:tgtEl>
                                          <p:spTgt spid="1027"/>
                                        </p:tgtEl>
                                        <p:attrNameLst>
                                          <p:attrName>ppt_x</p:attrName>
                                        </p:attrNameLst>
                                      </p:cBhvr>
                                      <p:tavLst>
                                        <p:tav tm="0">
                                          <p:val>
                                            <p:strVal val="0-#ppt_w/2"/>
                                          </p:val>
                                        </p:tav>
                                        <p:tav tm="100000">
                                          <p:val>
                                            <p:strVal val="#ppt_x"/>
                                          </p:val>
                                        </p:tav>
                                      </p:tavLst>
                                    </p:anim>
                                    <p:anim calcmode="lin" valueType="num">
                                      <p:cBhvr additive="base">
                                        <p:cTn id="8" dur="500" fill="hold"/>
                                        <p:tgtEl>
                                          <p:spTgt spid="1027"/>
                                        </p:tgtEl>
                                        <p:attrNameLst>
                                          <p:attrName>ppt_y</p:attrName>
                                        </p:attrNameLst>
                                      </p:cBhvr>
                                      <p:tavLst>
                                        <p:tav tm="0">
                                          <p:val>
                                            <p:strVal val="0-#ppt_h/2"/>
                                          </p:val>
                                        </p:tav>
                                        <p:tav tm="100000">
                                          <p:val>
                                            <p:strVal val="#ppt_y"/>
                                          </p:val>
                                        </p:tav>
                                      </p:tavLst>
                                    </p:anim>
                                  </p:childTnLst>
                                </p:cTn>
                              </p:par>
                              <p:par>
                                <p:cTn id="9" presetID="1" presetClass="mediacall" presetSubtype="0" fill="hold" nodeType="withEffect">
                                  <p:stCondLst>
                                    <p:cond delay="0"/>
                                  </p:stCondLst>
                                  <p:childTnLst>
                                    <p:cmd type="call" cmd="playFrom(0.0)">
                                      <p:cBhvr>
                                        <p:cTn id="10" dur="9734"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showWhenStopped="0">
                <p:cTn id="11" fill="hold" display="0">
                  <p:stCondLst>
                    <p:cond delay="indefinite"/>
                  </p:stCondLst>
                  <p:endCondLst>
                    <p:cond evt="onStopAudio" delay="0">
                      <p:tgtEl>
                        <p:sldTgt/>
                      </p:tgtEl>
                    </p:cond>
                  </p:endCondLst>
                </p:cTn>
                <p:tgtEl>
                  <p:spTgt spid="8"/>
                </p:tgtEl>
              </p:cMediaNode>
            </p:vide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t>Kansas City Royals Fan Sues Over Hot Dog In Eye</a:t>
            </a:r>
            <a:endParaRPr lang="en-US" dirty="0"/>
          </a:p>
        </p:txBody>
      </p:sp>
      <p:sp>
        <p:nvSpPr>
          <p:cNvPr id="3" name="Content Placeholder 2"/>
          <p:cNvSpPr>
            <a:spLocks noGrp="1"/>
          </p:cNvSpPr>
          <p:nvPr>
            <p:ph idx="1"/>
          </p:nvPr>
        </p:nvSpPr>
        <p:spPr/>
        <p:txBody>
          <a:bodyPr>
            <a:normAutofit/>
          </a:bodyPr>
          <a:lstStyle/>
          <a:p>
            <a:r>
              <a:rPr lang="en-US" sz="1800" b="1" dirty="0" smtClean="0"/>
              <a:t>Case:  John Coomer v. Kansas City Royals Baseball Corporation</a:t>
            </a:r>
          </a:p>
          <a:p>
            <a:r>
              <a:rPr lang="en-US" sz="1800" dirty="0" smtClean="0"/>
              <a:t>On September 8, 2009, John Coomer attended a Royals game with his father.</a:t>
            </a:r>
          </a:p>
          <a:p>
            <a:r>
              <a:rPr lang="en-US" sz="1800" dirty="0"/>
              <a:t>I</a:t>
            </a:r>
            <a:r>
              <a:rPr lang="en-US" sz="1800" dirty="0" smtClean="0"/>
              <a:t>nstead of sitting in their ticketed seats, Mr. Coomer and his father sat in seats six rows behind the third base dugout.</a:t>
            </a:r>
          </a:p>
          <a:p>
            <a:r>
              <a:rPr lang="en-US" sz="1800" dirty="0" smtClean="0"/>
              <a:t>Between the third and fourth innings, the Royals mascot “Sluggerrr” launched 20-30 hot dogs known as the“Hot Dog Launch”.</a:t>
            </a:r>
            <a:endParaRPr lang="en-US" sz="1800" b="1" dirty="0" smtClean="0"/>
          </a:p>
          <a:p>
            <a:pPr marL="68580" indent="0" algn="r">
              <a:buNone/>
            </a:pPr>
            <a:r>
              <a:rPr lang="en-US" sz="2000" b="1" dirty="0" smtClean="0"/>
              <a:t>This is where our case begins!!</a:t>
            </a:r>
            <a:endParaRPr lang="en-US" sz="2000" b="1" dirty="0"/>
          </a:p>
        </p:txBody>
      </p:sp>
    </p:spTree>
    <p:extLst>
      <p:ext uri="{BB962C8B-B14F-4D97-AF65-F5344CB8AC3E}">
        <p14:creationId xmlns:p14="http://schemas.microsoft.com/office/powerpoint/2010/main" xmlns="" val="224217171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743200" y="5334000"/>
            <a:ext cx="3366627" cy="646331"/>
          </a:xfrm>
          <a:prstGeom prst="rect">
            <a:avLst/>
          </a:prstGeom>
        </p:spPr>
        <p:txBody>
          <a:bodyPr wrap="none">
            <a:spAutoFit/>
          </a:bodyPr>
          <a:lstStyle/>
          <a:p>
            <a:r>
              <a:rPr lang="en-US" dirty="0">
                <a:hlinkClick r:id="rId3"/>
              </a:rPr>
              <a:t>http://</a:t>
            </a:r>
            <a:r>
              <a:rPr lang="en-US" dirty="0" smtClean="0">
                <a:hlinkClick r:id="rId3"/>
              </a:rPr>
              <a:t>youtu.be/m96lz_PhOIs</a:t>
            </a:r>
            <a:endParaRPr lang="en-US" dirty="0" smtClean="0"/>
          </a:p>
          <a:p>
            <a:endParaRPr lang="en-US" dirty="0"/>
          </a:p>
        </p:txBody>
      </p:sp>
      <p:pic>
        <p:nvPicPr>
          <p:cNvPr id="5" name="m96lz_PhOIs?hl=en_US&amp;version=3"/>
          <p:cNvPicPr>
            <a:picLocks noRot="1" noChangeAspect="1"/>
          </p:cNvPicPr>
          <p:nvPr>
            <a:videoFile r:link="rId1"/>
          </p:nvPr>
        </p:nvPicPr>
        <p:blipFill>
          <a:blip r:embed="rId4" cstate="print"/>
          <a:stretch>
            <a:fillRect/>
          </a:stretch>
        </p:blipFill>
        <p:spPr>
          <a:xfrm>
            <a:off x="3048000" y="2286000"/>
            <a:ext cx="3048000" cy="2286000"/>
          </a:xfrm>
          <a:prstGeom prst="rect">
            <a:avLst/>
          </a:prstGeom>
        </p:spPr>
      </p:pic>
    </p:spTree>
    <p:extLst>
      <p:ext uri="{BB962C8B-B14F-4D97-AF65-F5344CB8AC3E}">
        <p14:creationId xmlns:p14="http://schemas.microsoft.com/office/powerpoint/2010/main" xmlns="" val="35229124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sz="1800" dirty="0"/>
              <a:t>20-30 </a:t>
            </a:r>
            <a:r>
              <a:rPr lang="en-US" sz="1800" dirty="0" smtClean="0"/>
              <a:t>hot dogs  </a:t>
            </a:r>
            <a:r>
              <a:rPr lang="en-US" sz="1800" dirty="0"/>
              <a:t>are launched to the fans, either through an air gun or by hand.  </a:t>
            </a:r>
            <a:r>
              <a:rPr lang="en-US" sz="1800" dirty="0" smtClean="0"/>
              <a:t>Hot dogs </a:t>
            </a:r>
            <a:r>
              <a:rPr lang="en-US" sz="1800" dirty="0"/>
              <a:t>launched through the air gun </a:t>
            </a:r>
            <a:r>
              <a:rPr lang="en-US" sz="1800" dirty="0" smtClean="0"/>
              <a:t>are </a:t>
            </a:r>
            <a:r>
              <a:rPr lang="en-US" sz="1800" dirty="0"/>
              <a:t>wrapped in bubble wrap and the hand thrown </a:t>
            </a:r>
            <a:r>
              <a:rPr lang="en-US" sz="1800" dirty="0" smtClean="0"/>
              <a:t>hot dogs are </a:t>
            </a:r>
            <a:r>
              <a:rPr lang="en-US" sz="1800" dirty="0"/>
              <a:t>wrapped in foil.  There a number of types of throws used according to Mr. Shores, the man behind Sluggerrr: “overhand, over the shoulder, behind the back,….sidearm.” </a:t>
            </a:r>
            <a:endParaRPr lang="en-US" sz="1800" dirty="0" smtClean="0"/>
          </a:p>
          <a:p>
            <a:endParaRPr lang="en-US" sz="1800" dirty="0"/>
          </a:p>
          <a:p>
            <a:endParaRPr lang="en-US" dirty="0"/>
          </a:p>
          <a:p>
            <a:pPr marL="68580" indent="0">
              <a:buNone/>
            </a:pPr>
            <a:endParaRPr lang="en-US" dirty="0"/>
          </a:p>
          <a:p>
            <a:pPr marL="68580" indent="0">
              <a:buNone/>
            </a:pPr>
            <a:endParaRPr lang="en-US" dirty="0"/>
          </a:p>
          <a:p>
            <a:endParaRPr lang="en-US" dirty="0"/>
          </a:p>
          <a:p>
            <a:endParaRPr lang="en-US" dirty="0"/>
          </a:p>
        </p:txBody>
      </p:sp>
      <p:sp>
        <p:nvSpPr>
          <p:cNvPr id="4" name="Title 1"/>
          <p:cNvSpPr>
            <a:spLocks noGrp="1"/>
          </p:cNvSpPr>
          <p:nvPr>
            <p:ph type="title"/>
          </p:nvPr>
        </p:nvSpPr>
        <p:spPr/>
        <p:txBody>
          <a:bodyPr>
            <a:normAutofit fontScale="90000"/>
          </a:bodyPr>
          <a:lstStyle/>
          <a:p>
            <a:pPr algn="ctr"/>
            <a:r>
              <a:rPr lang="en-US" dirty="0" smtClean="0"/>
              <a:t>The Art of the Hot Dog Launch</a:t>
            </a:r>
            <a:endParaRPr lang="en-US" dirty="0"/>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105400" y="4114800"/>
            <a:ext cx="2466975" cy="18478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7724202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Incident</a:t>
            </a:r>
            <a:endParaRPr lang="en-US" dirty="0"/>
          </a:p>
        </p:txBody>
      </p:sp>
      <p:sp>
        <p:nvSpPr>
          <p:cNvPr id="3" name="Content Placeholder 2"/>
          <p:cNvSpPr>
            <a:spLocks noGrp="1"/>
          </p:cNvSpPr>
          <p:nvPr>
            <p:ph idx="1"/>
          </p:nvPr>
        </p:nvSpPr>
        <p:spPr/>
        <p:txBody>
          <a:bodyPr>
            <a:normAutofit fontScale="92500" lnSpcReduction="10000"/>
          </a:bodyPr>
          <a:lstStyle/>
          <a:p>
            <a:r>
              <a:rPr lang="en-US" sz="1800" dirty="0" smtClean="0"/>
              <a:t>While in front of the third base dugout, Sluggerrr began tossing hot dogs into the stands.</a:t>
            </a:r>
          </a:p>
          <a:p>
            <a:r>
              <a:rPr lang="en-US" sz="1800" dirty="0" smtClean="0"/>
              <a:t>According to his testimony, Mr. Coomer looked away to the scoreboard and “a split second later” he was stuck by something in the face.  The force of the impact knocked off his hat.</a:t>
            </a:r>
          </a:p>
          <a:p>
            <a:r>
              <a:rPr lang="en-US" sz="1800" dirty="0" smtClean="0"/>
              <a:t>“Two morning later, Mr. Coomer noticed a problem with his vision.  A tearing and detachment of his retina was subsequently diagnosed and he underwent surgery.  He lost vision in his eye for about three weeks and subsequently developed a cataract.  In December 2009, he had an additional surgery for the cataract and now has an artificial lens in his eye.”</a:t>
            </a:r>
            <a:r>
              <a:rPr lang="en-US" sz="1800" dirty="0"/>
              <a:t> </a:t>
            </a:r>
            <a:r>
              <a:rPr lang="en-US" sz="1000" dirty="0"/>
              <a:t>(John Coomer v. Kansas City Royals Baseball Corporation)</a:t>
            </a:r>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876800" y="866104"/>
            <a:ext cx="1828800" cy="136794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80560978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The Defense</a:t>
            </a:r>
          </a:p>
        </p:txBody>
      </p:sp>
      <p:sp>
        <p:nvSpPr>
          <p:cNvPr id="3" name="Content Placeholder 2"/>
          <p:cNvSpPr>
            <a:spLocks noGrp="1"/>
          </p:cNvSpPr>
          <p:nvPr>
            <p:ph idx="1"/>
          </p:nvPr>
        </p:nvSpPr>
        <p:spPr/>
        <p:txBody>
          <a:bodyPr>
            <a:normAutofit/>
          </a:bodyPr>
          <a:lstStyle/>
          <a:p>
            <a:r>
              <a:rPr lang="en-US" sz="2000" b="1" u="sng" dirty="0" smtClean="0"/>
              <a:t>Assumption of Risk</a:t>
            </a:r>
            <a:r>
              <a:rPr lang="en-US" sz="2000" dirty="0" smtClean="0"/>
              <a:t>:  “An affirmation defense that the plaintiff cannot receive compensation for injuries from the defendant because the plaintiff freely and knowingly assumed the risk of injury and relieved the defendant of the obligation to act with reasonable care compare </a:t>
            </a:r>
            <a:r>
              <a:rPr lang="en-US" sz="2000" i="1" dirty="0" smtClean="0"/>
              <a:t>contributory negligence</a:t>
            </a:r>
            <a:r>
              <a:rPr lang="en-US" sz="2000" dirty="0" smtClean="0"/>
              <a:t> at negligence, volenti  non fit injuria”.</a:t>
            </a:r>
          </a:p>
          <a:p>
            <a:pPr marL="68580" indent="0">
              <a:buNone/>
            </a:pPr>
            <a:r>
              <a:rPr lang="en-US" sz="900" i="1" dirty="0" smtClean="0"/>
              <a:t>Source:  Merriam-Webster’s Dictionary of Law, 1996.  Merriam-Webster, Incorporated.  http://dictionary.findlaw.com/definition/assumption-of-risk.html</a:t>
            </a:r>
            <a:endParaRPr lang="en-US" sz="900" i="1" dirty="0"/>
          </a:p>
        </p:txBody>
      </p:sp>
      <p:pic>
        <p:nvPicPr>
          <p:cNvPr id="3074" name="Picture 2" descr="C:\Users\Owner\AppData\Local\Microsoft\Windows\Temporary Internet Files\Content.IE5\CKZIAOZI\MP900427817[1].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324600" y="4522631"/>
            <a:ext cx="1828800" cy="18288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29082688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19200" y="3124200"/>
            <a:ext cx="6705600" cy="3124200"/>
          </a:xfrm>
        </p:spPr>
        <p:txBody>
          <a:bodyPr>
            <a:normAutofit fontScale="70000" lnSpcReduction="20000"/>
          </a:bodyPr>
          <a:lstStyle/>
          <a:p>
            <a:r>
              <a:rPr lang="en-US" sz="2600" dirty="0" smtClean="0"/>
              <a:t>“Everyone who participates in or attends a baseball game assumes the risk of being hit by a ball” because “the risk of being hit by a baseball is a risk inherent to the game.”</a:t>
            </a:r>
            <a:r>
              <a:rPr lang="en-US" sz="2600" i="1" dirty="0"/>
              <a:t> </a:t>
            </a:r>
            <a:r>
              <a:rPr lang="en-US" sz="1100" i="1" dirty="0"/>
              <a:t>Sheppard by Wilson v. Midway R-1 Sch. Dist., 904 S.W.2d 257,262 </a:t>
            </a:r>
            <a:r>
              <a:rPr lang="en-US" sz="1100" dirty="0"/>
              <a:t>(Mo. App. W.D. 1995</a:t>
            </a:r>
            <a:r>
              <a:rPr lang="en-US" sz="1100" dirty="0" smtClean="0"/>
              <a:t>)</a:t>
            </a:r>
          </a:p>
          <a:p>
            <a:r>
              <a:rPr lang="en-US" sz="2600" dirty="0" smtClean="0"/>
              <a:t>“The Royals presented evidence to support a comparative fault instruction, </a:t>
            </a:r>
            <a:r>
              <a:rPr lang="en-US" sz="2600" i="1" dirty="0" smtClean="0"/>
              <a:t>i.e., </a:t>
            </a:r>
            <a:r>
              <a:rPr lang="en-US" sz="2600" dirty="0" smtClean="0"/>
              <a:t>that Mr. Coomer voluntarily chose to sit close to ‘the action,’ that he observed the hot dogs being thrown, that fans behind him were cheering for a throw, and that he looked away prior to the hot dog allegedly being thrown, despite facts from which it could be reasonably inferred a hot dog was about to be thrown.” </a:t>
            </a:r>
            <a:r>
              <a:rPr lang="en-US" sz="1300" dirty="0" smtClean="0"/>
              <a:t>(</a:t>
            </a:r>
            <a:r>
              <a:rPr lang="en-US" sz="1300" dirty="0"/>
              <a:t>John Coomer v. Kansas City Royals Baseball Corporation)</a:t>
            </a:r>
          </a:p>
          <a:p>
            <a:endParaRPr lang="en-US" sz="1300" dirty="0" smtClean="0"/>
          </a:p>
          <a:p>
            <a:endParaRPr lang="en-US" sz="1100" dirty="0" smtClean="0"/>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838200" y="685800"/>
            <a:ext cx="2362200" cy="23622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303488198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Food For Thought</a:t>
            </a:r>
            <a:endParaRPr lang="en-US" dirty="0"/>
          </a:p>
        </p:txBody>
      </p:sp>
      <p:sp>
        <p:nvSpPr>
          <p:cNvPr id="3" name="Content Placeholder 2"/>
          <p:cNvSpPr>
            <a:spLocks noGrp="1"/>
          </p:cNvSpPr>
          <p:nvPr>
            <p:ph idx="1"/>
          </p:nvPr>
        </p:nvSpPr>
        <p:spPr/>
        <p:txBody>
          <a:bodyPr/>
          <a:lstStyle/>
          <a:p>
            <a:r>
              <a:rPr lang="en-US" dirty="0"/>
              <a:t>Does being hit in the face by a </a:t>
            </a:r>
            <a:r>
              <a:rPr lang="en-US" dirty="0" smtClean="0"/>
              <a:t>hot dog </a:t>
            </a:r>
            <a:r>
              <a:rPr lang="en-US" dirty="0"/>
              <a:t>an incidental risk of attending a baseball game</a:t>
            </a:r>
            <a:r>
              <a:rPr lang="en-US" dirty="0" smtClean="0"/>
              <a:t>?</a:t>
            </a:r>
          </a:p>
          <a:p>
            <a:r>
              <a:rPr lang="en-US" dirty="0" smtClean="0"/>
              <a:t>Mr. Coomer argued that “risks created by throwing promotional items do not arise from the inherent nature of a baseball game.”</a:t>
            </a:r>
            <a:r>
              <a:rPr lang="en-US" dirty="0"/>
              <a:t> </a:t>
            </a:r>
            <a:r>
              <a:rPr lang="en-US" sz="900" dirty="0"/>
              <a:t>(John Coomer v. Kansas City Royals Baseball Corporation)</a:t>
            </a:r>
          </a:p>
          <a:p>
            <a:endParaRPr lang="en-US" dirty="0"/>
          </a:p>
          <a:p>
            <a:endParaRPr lang="en-US" dirty="0"/>
          </a:p>
        </p:txBody>
      </p:sp>
      <p:pic>
        <p:nvPicPr>
          <p:cNvPr id="4" name="Picture 3"/>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943600" y="4648200"/>
            <a:ext cx="2362200" cy="1683068"/>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174160113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Verdict </a:t>
            </a:r>
            <a:endParaRPr lang="en-US" dirty="0"/>
          </a:p>
        </p:txBody>
      </p:sp>
      <p:sp>
        <p:nvSpPr>
          <p:cNvPr id="3" name="Content Placeholder 2"/>
          <p:cNvSpPr>
            <a:spLocks noGrp="1"/>
          </p:cNvSpPr>
          <p:nvPr>
            <p:ph idx="1"/>
          </p:nvPr>
        </p:nvSpPr>
        <p:spPr/>
        <p:txBody>
          <a:bodyPr/>
          <a:lstStyle/>
          <a:p>
            <a:r>
              <a:rPr lang="en-US" dirty="0" smtClean="0"/>
              <a:t>Jurors found in favor of the Defendant, Kansas City Royals Baseball Corporation.  Apparently, getting struck in the face with flying hot dogs is an inherent risk of attending a baseball game.  </a:t>
            </a:r>
          </a:p>
          <a:p>
            <a:endParaRPr lang="en-US" dirty="0"/>
          </a:p>
          <a:p>
            <a:pPr lvl="8" algn="ctr"/>
            <a:r>
              <a:rPr lang="en-US" sz="2400" dirty="0" smtClean="0"/>
              <a:t>Mr. Coomer’s response?  He appealed.</a:t>
            </a:r>
            <a:r>
              <a:rPr lang="en-US" dirty="0" smtClean="0"/>
              <a:t>           </a:t>
            </a:r>
            <a:endParaRPr lang="en-US" dirty="0"/>
          </a:p>
        </p:txBody>
      </p:sp>
      <p:pic>
        <p:nvPicPr>
          <p:cNvPr id="1027" name="Picture 3" descr="C:\Users\Owner\AppData\Local\Microsoft\Windows\Temporary Internet Files\Content.IE5\70XKN5PP\MP900399041[1].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105400" y="761999"/>
            <a:ext cx="2743200" cy="1567543"/>
          </a:xfrm>
          <a:prstGeom prst="rect">
            <a:avLst/>
          </a:prstGeom>
          <a:noFill/>
          <a:extLst>
            <a:ext uri="{909E8E84-426E-40DD-AFC4-6F175D3DCCD1}">
              <a14:hiddenFill xmlns:a14="http://schemas.microsoft.com/office/drawing/2010/main" xmlns="">
                <a:solidFill>
                  <a:srgbClr val="FFFFFF"/>
                </a:solidFill>
              </a14:hiddenFill>
            </a:ext>
          </a:extLst>
        </p:spPr>
      </p:pic>
      <p:pic>
        <p:nvPicPr>
          <p:cNvPr id="1028" name="Picture 4"/>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143000" y="4495800"/>
            <a:ext cx="1905000" cy="169545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290610433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t>Missouri Court of Appeals Western District</a:t>
            </a:r>
            <a:endParaRPr lang="en-US" dirty="0"/>
          </a:p>
        </p:txBody>
      </p:sp>
      <p:sp>
        <p:nvSpPr>
          <p:cNvPr id="3" name="Content Placeholder 2"/>
          <p:cNvSpPr>
            <a:spLocks noGrp="1"/>
          </p:cNvSpPr>
          <p:nvPr>
            <p:ph idx="1"/>
          </p:nvPr>
        </p:nvSpPr>
        <p:spPr/>
        <p:txBody>
          <a:bodyPr/>
          <a:lstStyle/>
          <a:p>
            <a:r>
              <a:rPr lang="en-US" dirty="0" smtClean="0"/>
              <a:t>On January 15, 2013, Mr. Coomer filed an appeal contending that the trial court erred by denying his motion for directed verdict and instruction error.  </a:t>
            </a:r>
            <a:endParaRPr lang="en-US" dirty="0"/>
          </a:p>
        </p:txBody>
      </p:sp>
      <p:pic>
        <p:nvPicPr>
          <p:cNvPr id="1026" name="Picture 2" descr="C:\Users\Owner\AppData\Local\Microsoft\Windows\Temporary Internet Files\Content.IE5\VRL84IG2\MP900400622[1].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429000" y="4092261"/>
            <a:ext cx="2209800" cy="1767841"/>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403825749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Instructional Error</a:t>
            </a:r>
            <a:endParaRPr lang="en-US" dirty="0"/>
          </a:p>
        </p:txBody>
      </p:sp>
      <p:sp>
        <p:nvSpPr>
          <p:cNvPr id="3" name="Content Placeholder 2"/>
          <p:cNvSpPr>
            <a:spLocks noGrp="1"/>
          </p:cNvSpPr>
          <p:nvPr>
            <p:ph idx="1"/>
          </p:nvPr>
        </p:nvSpPr>
        <p:spPr/>
        <p:txBody>
          <a:bodyPr>
            <a:normAutofit/>
          </a:bodyPr>
          <a:lstStyle/>
          <a:p>
            <a:r>
              <a:rPr lang="en-US" dirty="0" smtClean="0"/>
              <a:t>Mr. Coomer raised four points to argue that the trial court erred in instruction. </a:t>
            </a:r>
          </a:p>
          <a:p>
            <a:pPr marL="822960" lvl="1" indent="-457200">
              <a:buFont typeface="+mj-lt"/>
              <a:buAutoNum type="arabicPeriod"/>
            </a:pPr>
            <a:endParaRPr lang="en-US" dirty="0" smtClean="0"/>
          </a:p>
          <a:p>
            <a:pPr lvl="1"/>
            <a:r>
              <a:rPr lang="en-US" dirty="0" smtClean="0"/>
              <a:t>First, the trial court erred in instructing on the Royal’s defense of </a:t>
            </a:r>
            <a:r>
              <a:rPr lang="en-US" b="1" u="sng" dirty="0" smtClean="0"/>
              <a:t>primary implied assumption of risk</a:t>
            </a:r>
            <a:r>
              <a:rPr lang="en-US" dirty="0" smtClean="0"/>
              <a:t>.</a:t>
            </a:r>
          </a:p>
          <a:p>
            <a:pPr marL="365760" lvl="1" indent="0" algn="ctr">
              <a:buNone/>
            </a:pPr>
            <a:endParaRPr lang="en-US" dirty="0" smtClean="0"/>
          </a:p>
          <a:p>
            <a:pPr marL="365760" lvl="1" indent="0" algn="ctr">
              <a:buNone/>
            </a:pPr>
            <a:r>
              <a:rPr lang="en-US" dirty="0" smtClean="0"/>
              <a:t>Ruling:  Granted </a:t>
            </a:r>
            <a:r>
              <a:rPr lang="en-US" dirty="0"/>
              <a:t>and the judgment reversed.</a:t>
            </a:r>
          </a:p>
          <a:p>
            <a:pPr marL="68580" indent="0">
              <a:buNone/>
            </a:pPr>
            <a:endParaRPr lang="en-US" dirty="0"/>
          </a:p>
        </p:txBody>
      </p:sp>
    </p:spTree>
    <p:extLst>
      <p:ext uri="{BB962C8B-B14F-4D97-AF65-F5344CB8AC3E}">
        <p14:creationId xmlns:p14="http://schemas.microsoft.com/office/powerpoint/2010/main" xmlns="" val="172008719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Instructional Error, Cont. </a:t>
            </a:r>
            <a:endParaRPr lang="en-US" dirty="0"/>
          </a:p>
        </p:txBody>
      </p:sp>
      <p:sp>
        <p:nvSpPr>
          <p:cNvPr id="3" name="Content Placeholder 2"/>
          <p:cNvSpPr>
            <a:spLocks noGrp="1"/>
          </p:cNvSpPr>
          <p:nvPr>
            <p:ph idx="1"/>
          </p:nvPr>
        </p:nvSpPr>
        <p:spPr/>
        <p:txBody>
          <a:bodyPr>
            <a:normAutofit fontScale="92500" lnSpcReduction="10000"/>
          </a:bodyPr>
          <a:lstStyle/>
          <a:p>
            <a:pPr marL="68580" indent="0">
              <a:buNone/>
            </a:pPr>
            <a:r>
              <a:rPr lang="en-US" sz="1200" b="1" dirty="0" smtClean="0"/>
              <a:t>.</a:t>
            </a:r>
          </a:p>
          <a:p>
            <a:pPr lvl="1"/>
            <a:r>
              <a:rPr lang="en-US" dirty="0" smtClean="0"/>
              <a:t>Second, if </a:t>
            </a:r>
            <a:r>
              <a:rPr lang="en-US" dirty="0"/>
              <a:t>primary implied assumption of risk was available as a defense, the trial court erred because as it was submitted to the jury, the instruction was an incorrect statement of the law.</a:t>
            </a:r>
          </a:p>
          <a:p>
            <a:pPr marL="365760" lvl="1" indent="0">
              <a:buNone/>
            </a:pPr>
            <a:endParaRPr lang="en-US" dirty="0" smtClean="0"/>
          </a:p>
          <a:p>
            <a:pPr marL="365760" lvl="1" indent="0">
              <a:buNone/>
            </a:pPr>
            <a:r>
              <a:rPr lang="en-US" dirty="0" smtClean="0"/>
              <a:t>Ruling</a:t>
            </a:r>
            <a:r>
              <a:rPr lang="en-US" dirty="0"/>
              <a:t>:  “Because we have determined that permitting the defense was not proper on these facts, Mr. Coomer’s second point is rendered moot and therefore denied</a:t>
            </a:r>
            <a:r>
              <a:rPr lang="en-US" dirty="0" smtClean="0"/>
              <a:t>.”</a:t>
            </a:r>
            <a:r>
              <a:rPr lang="en-US" sz="2400" dirty="0"/>
              <a:t> </a:t>
            </a:r>
            <a:r>
              <a:rPr lang="en-US" sz="1100" i="1" dirty="0"/>
              <a:t>(John Coomer v. Kansas City Royals Baseball Corporation)</a:t>
            </a:r>
          </a:p>
          <a:p>
            <a:pPr marL="365760" lvl="1" indent="0">
              <a:buNone/>
            </a:pPr>
            <a:endParaRPr lang="en-US" dirty="0"/>
          </a:p>
          <a:p>
            <a:endParaRPr lang="en-US" sz="1200" dirty="0"/>
          </a:p>
        </p:txBody>
      </p:sp>
    </p:spTree>
    <p:extLst>
      <p:ext uri="{BB962C8B-B14F-4D97-AF65-F5344CB8AC3E}">
        <p14:creationId xmlns:p14="http://schemas.microsoft.com/office/powerpoint/2010/main" xmlns="" val="153140088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Instructional Error, Cont.</a:t>
            </a:r>
            <a:endParaRPr lang="en-US" dirty="0"/>
          </a:p>
        </p:txBody>
      </p:sp>
      <p:sp>
        <p:nvSpPr>
          <p:cNvPr id="3" name="Content Placeholder 2"/>
          <p:cNvSpPr>
            <a:spLocks noGrp="1"/>
          </p:cNvSpPr>
          <p:nvPr>
            <p:ph idx="1"/>
          </p:nvPr>
        </p:nvSpPr>
        <p:spPr/>
        <p:txBody>
          <a:bodyPr>
            <a:normAutofit fontScale="85000" lnSpcReduction="20000"/>
          </a:bodyPr>
          <a:lstStyle/>
          <a:p>
            <a:pPr lvl="1"/>
            <a:r>
              <a:rPr lang="en-US" dirty="0" smtClean="0"/>
              <a:t>Third, the </a:t>
            </a:r>
            <a:r>
              <a:rPr lang="en-US" dirty="0"/>
              <a:t>trial court erred in allowing and instructing on the Royal’s defense of </a:t>
            </a:r>
            <a:r>
              <a:rPr lang="en-US" dirty="0" smtClean="0"/>
              <a:t>secondary implied assumption of risk, comparative fault, “there was no evidence that Mr. Coomer acted unreasonable.” </a:t>
            </a:r>
            <a:r>
              <a:rPr lang="en-US" sz="1300" i="1" dirty="0"/>
              <a:t>(John Coomer v. Kansas City Royals Baseball Corporation)</a:t>
            </a:r>
          </a:p>
          <a:p>
            <a:pPr lvl="1"/>
            <a:endParaRPr lang="en-US" dirty="0"/>
          </a:p>
          <a:p>
            <a:pPr lvl="1"/>
            <a:endParaRPr lang="en-US" dirty="0" smtClean="0"/>
          </a:p>
          <a:p>
            <a:pPr marL="365760" lvl="1" indent="0">
              <a:buNone/>
            </a:pPr>
            <a:r>
              <a:rPr lang="en-US" dirty="0" smtClean="0"/>
              <a:t>Ruling:  Denied.  The royals presented evidence to support a comparative fault instruction.  He chose to sit close to the actions, he knew that hotdogs were being thrown, and he looked away despite the fact that it could be reasonably inferred a hotdog was about to be thrown.</a:t>
            </a:r>
            <a:endParaRPr lang="en-US" dirty="0"/>
          </a:p>
          <a:p>
            <a:endParaRPr lang="en-US" sz="1200" dirty="0"/>
          </a:p>
          <a:p>
            <a:endParaRPr lang="en-US" sz="1200" dirty="0"/>
          </a:p>
          <a:p>
            <a:endParaRPr lang="en-US" dirty="0"/>
          </a:p>
        </p:txBody>
      </p:sp>
    </p:spTree>
    <p:extLst>
      <p:ext uri="{BB962C8B-B14F-4D97-AF65-F5344CB8AC3E}">
        <p14:creationId xmlns:p14="http://schemas.microsoft.com/office/powerpoint/2010/main" xmlns="" val="50685024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Instructional Error, Cont.</a:t>
            </a:r>
            <a:endParaRPr lang="en-US" dirty="0"/>
          </a:p>
        </p:txBody>
      </p:sp>
      <p:sp>
        <p:nvSpPr>
          <p:cNvPr id="3" name="Content Placeholder 2"/>
          <p:cNvSpPr>
            <a:spLocks noGrp="1"/>
          </p:cNvSpPr>
          <p:nvPr>
            <p:ph idx="1"/>
          </p:nvPr>
        </p:nvSpPr>
        <p:spPr/>
        <p:txBody>
          <a:bodyPr>
            <a:normAutofit lnSpcReduction="10000"/>
          </a:bodyPr>
          <a:lstStyle/>
          <a:p>
            <a:pPr lvl="1"/>
            <a:r>
              <a:rPr lang="en-US" dirty="0" smtClean="0"/>
              <a:t>Lastly, the </a:t>
            </a:r>
            <a:r>
              <a:rPr lang="en-US" dirty="0"/>
              <a:t>trial court erred when in refused to instruct the jury on his claims for negligent supervision and training</a:t>
            </a:r>
            <a:r>
              <a:rPr lang="en-US" dirty="0" smtClean="0"/>
              <a:t>.</a:t>
            </a:r>
          </a:p>
          <a:p>
            <a:pPr lvl="1"/>
            <a:endParaRPr lang="en-US" dirty="0"/>
          </a:p>
          <a:p>
            <a:pPr marL="365760" lvl="1" indent="0">
              <a:buNone/>
            </a:pPr>
            <a:r>
              <a:rPr lang="en-US" dirty="0" smtClean="0"/>
              <a:t>Ruling:  Denied.  “the damage alleged by Mr. Coomer was confined to the actions of Mr. Shores and, consequently, the Royal’s liability for his training and supervision relied on a theory of imputed liability.”  The trial court did not err. </a:t>
            </a:r>
            <a:r>
              <a:rPr lang="en-US" sz="1000" i="1" dirty="0"/>
              <a:t>(John Coomer v. Kansas City Royals Baseball Corporation)</a:t>
            </a:r>
          </a:p>
          <a:p>
            <a:pPr marL="365760" lvl="1" indent="0">
              <a:buNone/>
            </a:pPr>
            <a:endParaRPr lang="en-US" sz="1000" i="1" dirty="0"/>
          </a:p>
          <a:p>
            <a:endParaRPr lang="en-US" dirty="0"/>
          </a:p>
        </p:txBody>
      </p:sp>
    </p:spTree>
    <p:extLst>
      <p:ext uri="{BB962C8B-B14F-4D97-AF65-F5344CB8AC3E}">
        <p14:creationId xmlns:p14="http://schemas.microsoft.com/office/powerpoint/2010/main" xmlns="" val="396662697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 – Home Run</a:t>
            </a:r>
            <a:endParaRPr lang="en-US" dirty="0"/>
          </a:p>
        </p:txBody>
      </p:sp>
      <p:sp>
        <p:nvSpPr>
          <p:cNvPr id="3" name="Content Placeholder 2"/>
          <p:cNvSpPr>
            <a:spLocks noGrp="1"/>
          </p:cNvSpPr>
          <p:nvPr>
            <p:ph idx="1"/>
          </p:nvPr>
        </p:nvSpPr>
        <p:spPr/>
        <p:txBody>
          <a:bodyPr/>
          <a:lstStyle/>
          <a:p>
            <a:r>
              <a:rPr lang="en-US" dirty="0" smtClean="0"/>
              <a:t>The judgment was reversed and remanded for further proceedings.</a:t>
            </a:r>
            <a:endParaRPr lang="en-US" dirty="0"/>
          </a:p>
        </p:txBody>
      </p:sp>
      <p:pic>
        <p:nvPicPr>
          <p:cNvPr id="2051" name="Picture 3" descr="C:\Users\Owner\AppData\Local\Microsoft\Windows\Temporary Internet Files\Content.IE5\VRL84IG2\MP900430577[1].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048000" y="3392753"/>
            <a:ext cx="2923289" cy="1941247"/>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4165979220"/>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ustin">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Austin</Template>
  <TotalTime>2445</TotalTime>
  <Words>1012</Words>
  <Application>Microsoft Office PowerPoint</Application>
  <PresentationFormat>On-screen Show (4:3)</PresentationFormat>
  <Paragraphs>55</Paragraphs>
  <Slides>15</Slides>
  <Notes>0</Notes>
  <HiddenSlides>0</HiddenSlides>
  <MMClips>2</MMClips>
  <ScaleCrop>false</ScaleCrop>
  <HeadingPairs>
    <vt:vector size="6" baseType="variant">
      <vt:variant>
        <vt:lpstr>Theme</vt:lpstr>
      </vt:variant>
      <vt:variant>
        <vt:i4>1</vt:i4>
      </vt:variant>
      <vt:variant>
        <vt:lpstr>Slide Titles</vt:lpstr>
      </vt:variant>
      <vt:variant>
        <vt:i4>15</vt:i4>
      </vt:variant>
      <vt:variant>
        <vt:lpstr>Custom Shows</vt:lpstr>
      </vt:variant>
      <vt:variant>
        <vt:i4>1</vt:i4>
      </vt:variant>
    </vt:vector>
  </HeadingPairs>
  <TitlesOfParts>
    <vt:vector size="17" baseType="lpstr">
      <vt:lpstr>Austin</vt:lpstr>
      <vt:lpstr>Keep Your Eye On The…Hotdog???</vt:lpstr>
      <vt:lpstr>Kansas City Royals Fan Sues Over Hot Dog In Eye</vt:lpstr>
      <vt:lpstr>Slide 3</vt:lpstr>
      <vt:lpstr>The Art of the Hot Dog Launch</vt:lpstr>
      <vt:lpstr>The Incident</vt:lpstr>
      <vt:lpstr>The Defense</vt:lpstr>
      <vt:lpstr>Slide 7</vt:lpstr>
      <vt:lpstr>Food For Thought</vt:lpstr>
      <vt:lpstr>The Verdict </vt:lpstr>
      <vt:lpstr>Missouri Court of Appeals Western District</vt:lpstr>
      <vt:lpstr>Instructional Error</vt:lpstr>
      <vt:lpstr>Instructional Error, Cont. </vt:lpstr>
      <vt:lpstr>Instructional Error, Cont.</vt:lpstr>
      <vt:lpstr>Instructional Error, Cont.</vt:lpstr>
      <vt:lpstr>Conclusion – Home Run</vt:lpstr>
      <vt:lpstr>Custom Show 1</vt:lpstr>
    </vt:vector>
  </TitlesOfParts>
  <Company>SBCSS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Administrator</dc:creator>
  <cp:lastModifiedBy>Robert</cp:lastModifiedBy>
  <cp:revision>65</cp:revision>
  <dcterms:created xsi:type="dcterms:W3CDTF">2013-02-08T17:28:35Z</dcterms:created>
  <dcterms:modified xsi:type="dcterms:W3CDTF">2013-05-03T23:14:42Z</dcterms:modified>
</cp:coreProperties>
</file>